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76" r:id="rId9"/>
    <p:sldId id="277" r:id="rId10"/>
    <p:sldId id="262" r:id="rId11"/>
    <p:sldId id="269" r:id="rId12"/>
    <p:sldId id="270" r:id="rId13"/>
    <p:sldId id="272" r:id="rId14"/>
    <p:sldId id="273" r:id="rId15"/>
    <p:sldId id="280" r:id="rId16"/>
    <p:sldId id="281" r:id="rId17"/>
    <p:sldId id="282" r:id="rId18"/>
    <p:sldId id="283" r:id="rId19"/>
    <p:sldId id="284" r:id="rId20"/>
    <p:sldId id="274" r:id="rId21"/>
    <p:sldId id="278" r:id="rId22"/>
    <p:sldId id="279" r:id="rId2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65366"/>
    <a:srgbClr val="1B18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824-91AA-4740-8F7C-68B69F48D6EB}" type="datetimeFigureOut">
              <a:rPr lang="de-DE" smtClean="0"/>
              <a:pPr/>
              <a:t>24.04.2014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71D-C532-4088-917E-D038A6070E7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2292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824-91AA-4740-8F7C-68B69F48D6EB}" type="datetimeFigureOut">
              <a:rPr lang="de-DE" smtClean="0"/>
              <a:pPr/>
              <a:t>24.04.2014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71D-C532-4088-917E-D038A6070E7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667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824-91AA-4740-8F7C-68B69F48D6EB}" type="datetimeFigureOut">
              <a:rPr lang="de-DE" smtClean="0"/>
              <a:pPr/>
              <a:t>24.04.2014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71D-C532-4088-917E-D038A6070E7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8671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824-91AA-4740-8F7C-68B69F48D6EB}" type="datetimeFigureOut">
              <a:rPr lang="de-DE" smtClean="0"/>
              <a:pPr/>
              <a:t>24.04.2014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71D-C532-4088-917E-D038A6070E7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8812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824-91AA-4740-8F7C-68B69F48D6EB}" type="datetimeFigureOut">
              <a:rPr lang="de-DE" smtClean="0"/>
              <a:pPr/>
              <a:t>24.04.2014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71D-C532-4088-917E-D038A6070E7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2964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824-91AA-4740-8F7C-68B69F48D6EB}" type="datetimeFigureOut">
              <a:rPr lang="de-DE" smtClean="0"/>
              <a:pPr/>
              <a:t>24.04.2014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71D-C532-4088-917E-D038A6070E7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7242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824-91AA-4740-8F7C-68B69F48D6EB}" type="datetimeFigureOut">
              <a:rPr lang="de-DE" smtClean="0"/>
              <a:pPr/>
              <a:t>24.04.2014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71D-C532-4088-917E-D038A6070E7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3343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824-91AA-4740-8F7C-68B69F48D6EB}" type="datetimeFigureOut">
              <a:rPr lang="de-DE" smtClean="0"/>
              <a:pPr/>
              <a:t>24.04.2014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71D-C532-4088-917E-D038A6070E7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8814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824-91AA-4740-8F7C-68B69F48D6EB}" type="datetimeFigureOut">
              <a:rPr lang="de-DE" smtClean="0"/>
              <a:pPr/>
              <a:t>24.04.2014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71D-C532-4088-917E-D038A6070E7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1371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824-91AA-4740-8F7C-68B69F48D6EB}" type="datetimeFigureOut">
              <a:rPr lang="de-DE" smtClean="0"/>
              <a:pPr/>
              <a:t>24.04.2014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71D-C532-4088-917E-D038A6070E7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1874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824-91AA-4740-8F7C-68B69F48D6EB}" type="datetimeFigureOut">
              <a:rPr lang="de-DE" smtClean="0"/>
              <a:pPr/>
              <a:t>24.04.2014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71D-C532-4088-917E-D038A6070E7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766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B1817"/>
            </a:gs>
            <a:gs pos="100000">
              <a:srgbClr val="4653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D824-91AA-4740-8F7C-68B69F48D6EB}" type="datetimeFigureOut">
              <a:rPr lang="de-DE" smtClean="0"/>
              <a:pPr/>
              <a:t>24.04.2014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7C71D-C532-4088-917E-D038A6070E7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112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de-DE" sz="2400" dirty="0" smtClean="0">
                <a:solidFill>
                  <a:schemeClr val="bg1"/>
                </a:solidFill>
              </a:rPr>
              <a:t>Обработка видео в реальном времени</a:t>
            </a:r>
            <a:endParaRPr lang="de-DE" altLang="de-DE" sz="2400" dirty="0" smtClean="0">
              <a:solidFill>
                <a:schemeClr val="bg1"/>
              </a:solidFill>
            </a:endParaRPr>
          </a:p>
          <a:p>
            <a:r>
              <a:rPr lang="ru-RU" altLang="de-DE" sz="2400" dirty="0" smtClean="0">
                <a:solidFill>
                  <a:schemeClr val="bg1"/>
                </a:solidFill>
              </a:rPr>
              <a:t>Реализация творческих подходов к проведению мероприятий</a:t>
            </a:r>
            <a:endParaRPr lang="de-DE" altLang="de-DE" sz="2400" dirty="0" smtClean="0">
              <a:solidFill>
                <a:schemeClr val="bg1"/>
              </a:solidFill>
            </a:endParaRPr>
          </a:p>
          <a:p>
            <a:r>
              <a:rPr lang="ru-RU" altLang="de-DE" sz="2400" dirty="0" smtClean="0">
                <a:solidFill>
                  <a:schemeClr val="bg1"/>
                </a:solidFill>
              </a:rPr>
              <a:t>Возможность построения интерактивных приложений</a:t>
            </a:r>
            <a:endParaRPr lang="de-DE" altLang="de-DE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altLang="de-DE" sz="2400" dirty="0" smtClean="0">
                <a:solidFill>
                  <a:schemeClr val="bg1"/>
                </a:solidFill>
              </a:rPr>
              <a:t>Масштабируемые Програмные и аппаратные решения </a:t>
            </a:r>
            <a:r>
              <a:rPr lang="de-DE" altLang="de-DE" sz="2400" dirty="0" smtClean="0">
                <a:solidFill>
                  <a:schemeClr val="bg1"/>
                </a:solidFill>
              </a:rPr>
              <a:t>Pandoras Box</a:t>
            </a:r>
            <a:endParaRPr lang="de-DE" dirty="0"/>
          </a:p>
        </p:txBody>
      </p:sp>
      <p:pic>
        <p:nvPicPr>
          <p:cNvPr id="4" name="Picture 5" descr="QuadServ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247" y="3550328"/>
            <a:ext cx="1892727" cy="146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841939" y="3579862"/>
            <a:ext cx="1517154" cy="1251475"/>
            <a:chOff x="5376" y="2688"/>
            <a:chExt cx="2640" cy="1936"/>
          </a:xfrm>
        </p:grpSpPr>
        <p:pic>
          <p:nvPicPr>
            <p:cNvPr id="6" name="Picture 6" descr="PlayerSoftwar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2688"/>
              <a:ext cx="2256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PlayerSoftwar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" y="2784"/>
              <a:ext cx="2256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PlayerSoftwar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880"/>
              <a:ext cx="2256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1" descr="PlayerWorkstat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574570"/>
            <a:ext cx="1830670" cy="141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5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Инструменты работы с контентом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de-DE" dirty="0" smtClean="0">
                <a:solidFill>
                  <a:schemeClr val="bg1"/>
                </a:solidFill>
              </a:rPr>
              <a:t>Утилита для купольных проекций</a:t>
            </a:r>
            <a:endParaRPr lang="de-DE" altLang="de-DE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de-DE" dirty="0" smtClean="0">
                <a:solidFill>
                  <a:schemeClr val="bg1"/>
                </a:solidFill>
              </a:rPr>
              <a:t>Обработка последовательностей растров</a:t>
            </a:r>
            <a:endParaRPr lang="de-DE" altLang="de-DE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de-DE" dirty="0" smtClean="0">
                <a:solidFill>
                  <a:schemeClr val="bg1"/>
                </a:solidFill>
              </a:rPr>
              <a:t>Нарезка растров</a:t>
            </a:r>
            <a:endParaRPr lang="de-DE" altLang="de-D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10" descr="domemas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3219822"/>
            <a:ext cx="2499227" cy="175199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PB_Image_Converter K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30123" y="2805005"/>
            <a:ext cx="2387607" cy="192698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plit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7" y="2438295"/>
            <a:ext cx="5039623" cy="178963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65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Форматы </a:t>
            </a:r>
            <a:r>
              <a:rPr lang="de-DE" dirty="0" smtClean="0">
                <a:solidFill>
                  <a:schemeClr val="bg1"/>
                </a:solidFill>
              </a:rPr>
              <a:t>4K 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отображение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00151"/>
            <a:ext cx="8568952" cy="34598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Форматы устройств отображения</a:t>
            </a:r>
            <a:r>
              <a:rPr lang="de-DE" sz="2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4K – </a:t>
            </a:r>
            <a:r>
              <a:rPr lang="ru-RU" sz="2800" dirty="0" smtClean="0">
                <a:solidFill>
                  <a:schemeClr val="bg1"/>
                </a:solidFill>
              </a:rPr>
              <a:t>Формат цифрового кино </a:t>
            </a:r>
            <a:r>
              <a:rPr lang="de-DE" sz="2800" dirty="0" smtClean="0">
                <a:solidFill>
                  <a:schemeClr val="bg1"/>
                </a:solidFill>
              </a:rPr>
              <a:t>4096x2160 </a:t>
            </a:r>
            <a:r>
              <a:rPr lang="ru-RU" sz="2800" dirty="0" smtClean="0">
                <a:solidFill>
                  <a:schemeClr val="bg1"/>
                </a:solidFill>
              </a:rPr>
              <a:t>точек</a:t>
            </a:r>
            <a:endParaRPr lang="de-DE" sz="2800" dirty="0" smtClean="0">
              <a:solidFill>
                <a:schemeClr val="bg1"/>
              </a:solidFill>
            </a:endParaRPr>
          </a:p>
          <a:p>
            <a:r>
              <a:rPr lang="de-DE" sz="2800" dirty="0" smtClean="0">
                <a:solidFill>
                  <a:schemeClr val="bg1"/>
                </a:solidFill>
              </a:rPr>
              <a:t>UHD (Ultra HD) / QHD (QUAD HD) 3840x2160 </a:t>
            </a:r>
            <a:r>
              <a:rPr lang="ru-RU" sz="2800" dirty="0" smtClean="0">
                <a:solidFill>
                  <a:schemeClr val="bg1"/>
                </a:solidFill>
              </a:rPr>
              <a:t>точек</a:t>
            </a:r>
            <a:endParaRPr lang="de-DE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Входные сишналы</a:t>
            </a:r>
            <a:r>
              <a:rPr lang="de-DE" sz="28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chemeClr val="bg1"/>
                </a:solidFill>
              </a:rPr>
              <a:t>4x DVI(HDMI) / </a:t>
            </a:r>
            <a:r>
              <a:rPr lang="ru-RU" sz="2800" dirty="0" smtClean="0">
                <a:solidFill>
                  <a:schemeClr val="bg1"/>
                </a:solidFill>
              </a:rPr>
              <a:t>оптика </a:t>
            </a:r>
            <a:r>
              <a:rPr lang="de-DE" sz="2800" dirty="0" smtClean="0">
                <a:solidFill>
                  <a:schemeClr val="bg1"/>
                </a:solidFill>
              </a:rPr>
              <a:t>(50/60</a:t>
            </a:r>
            <a:r>
              <a:rPr lang="ru-RU" sz="2800" dirty="0" smtClean="0">
                <a:solidFill>
                  <a:schemeClr val="bg1"/>
                </a:solidFill>
              </a:rPr>
              <a:t>Гц</a:t>
            </a:r>
            <a:r>
              <a:rPr lang="de-DE" sz="2800" dirty="0" smtClean="0">
                <a:solidFill>
                  <a:schemeClr val="bg1"/>
                </a:solidFill>
              </a:rPr>
              <a:t>) / 4x Dual Link DVI (120</a:t>
            </a:r>
            <a:r>
              <a:rPr lang="ru-RU" sz="2800" dirty="0" smtClean="0">
                <a:solidFill>
                  <a:schemeClr val="bg1"/>
                </a:solidFill>
              </a:rPr>
              <a:t>Гц</a:t>
            </a:r>
            <a:r>
              <a:rPr lang="de-DE" sz="2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chemeClr val="bg1"/>
                </a:solidFill>
              </a:rPr>
              <a:t>4x HD SDI (24/25/30p) / 4x 3G SDI (50/60p)</a:t>
            </a:r>
          </a:p>
          <a:p>
            <a:pPr marL="0" indent="0">
              <a:buNone/>
            </a:pPr>
            <a:endParaRPr lang="de-DE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«Стандартная» обработка </a:t>
            </a:r>
            <a:r>
              <a:rPr lang="de-DE" dirty="0" smtClean="0">
                <a:solidFill>
                  <a:schemeClr val="bg1"/>
                </a:solidFill>
              </a:rPr>
              <a:t>4K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1520" y="1491630"/>
            <a:ext cx="216024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2048x1080</a:t>
            </a:r>
          </a:p>
        </p:txBody>
      </p:sp>
      <p:sp>
        <p:nvSpPr>
          <p:cNvPr id="5" name="Rechteck 4"/>
          <p:cNvSpPr/>
          <p:nvPr/>
        </p:nvSpPr>
        <p:spPr>
          <a:xfrm>
            <a:off x="2411760" y="1491630"/>
            <a:ext cx="216024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2048x1080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51520" y="2787774"/>
            <a:ext cx="216024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2048x1080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411760" y="2787774"/>
            <a:ext cx="216024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2048x1080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976886" y="1491630"/>
            <a:ext cx="197137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1920x1080</a:t>
            </a:r>
          </a:p>
        </p:txBody>
      </p:sp>
      <p:sp>
        <p:nvSpPr>
          <p:cNvPr id="9" name="Rechteck 8"/>
          <p:cNvSpPr/>
          <p:nvPr/>
        </p:nvSpPr>
        <p:spPr>
          <a:xfrm>
            <a:off x="6921102" y="1491630"/>
            <a:ext cx="197137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1920x1080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976886" y="2787774"/>
            <a:ext cx="197137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1920x1080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6921102" y="2787774"/>
            <a:ext cx="197137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1920x1080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807876" y="4227934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4096x2160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04122" y="4227934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3840x2160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8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«Произвольная» обработка </a:t>
            </a:r>
            <a:r>
              <a:rPr lang="de-DE" sz="3600" dirty="0" smtClean="0">
                <a:solidFill>
                  <a:schemeClr val="bg1"/>
                </a:solidFill>
              </a:rPr>
              <a:t>4K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976886" y="1491630"/>
            <a:ext cx="985689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960x2160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304122" y="4227934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3840x2160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962575" y="1491630"/>
            <a:ext cx="985689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960x2160</a:t>
            </a:r>
          </a:p>
        </p:txBody>
      </p:sp>
      <p:sp>
        <p:nvSpPr>
          <p:cNvPr id="15" name="Rechteck 14"/>
          <p:cNvSpPr/>
          <p:nvPr/>
        </p:nvSpPr>
        <p:spPr>
          <a:xfrm>
            <a:off x="6948264" y="1491630"/>
            <a:ext cx="985689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960x2160</a:t>
            </a:r>
          </a:p>
        </p:txBody>
      </p:sp>
      <p:sp>
        <p:nvSpPr>
          <p:cNvPr id="16" name="Rechteck 15"/>
          <p:cNvSpPr/>
          <p:nvPr/>
        </p:nvSpPr>
        <p:spPr>
          <a:xfrm>
            <a:off x="7933953" y="1491630"/>
            <a:ext cx="985689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960x2160</a:t>
            </a:r>
          </a:p>
        </p:txBody>
      </p:sp>
      <p:sp>
        <p:nvSpPr>
          <p:cNvPr id="22" name="Rechteck 21"/>
          <p:cNvSpPr/>
          <p:nvPr/>
        </p:nvSpPr>
        <p:spPr>
          <a:xfrm>
            <a:off x="467544" y="1491630"/>
            <a:ext cx="197137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1920x2160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4780" y="4227934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3840x2160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411760" y="1491630"/>
            <a:ext cx="197137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1920x2160</a:t>
            </a:r>
          </a:p>
        </p:txBody>
      </p:sp>
    </p:spTree>
    <p:extLst>
      <p:ext uri="{BB962C8B-B14F-4D97-AF65-F5344CB8AC3E}">
        <p14:creationId xmlns:p14="http://schemas.microsoft.com/office/powerpoint/2010/main" xmlns="" val="17394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«Домашний» стандарт обработки 4К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321876" y="4227934"/>
            <a:ext cx="432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4096x2160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de-DE" dirty="0" smtClean="0">
                <a:solidFill>
                  <a:schemeClr val="bg1"/>
                </a:solidFill>
              </a:rPr>
              <a:t>24</a:t>
            </a:r>
            <a:r>
              <a:rPr lang="ru-RU" dirty="0" smtClean="0">
                <a:solidFill>
                  <a:schemeClr val="bg1"/>
                </a:solidFill>
              </a:rPr>
              <a:t>кадрах/сек через</a:t>
            </a:r>
            <a:r>
              <a:rPr lang="de-DE" dirty="0" smtClean="0">
                <a:solidFill>
                  <a:schemeClr val="bg1"/>
                </a:solidFill>
              </a:rPr>
              <a:t> HDMI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528614" y="1491630"/>
            <a:ext cx="391559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4096x2160</a:t>
            </a:r>
          </a:p>
        </p:txBody>
      </p:sp>
    </p:spTree>
    <p:extLst>
      <p:ext uri="{BB962C8B-B14F-4D97-AF65-F5344CB8AC3E}">
        <p14:creationId xmlns:p14="http://schemas.microsoft.com/office/powerpoint/2010/main" xmlns="" val="10779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75074" y="3363838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Pandoras</a:t>
            </a:r>
            <a:r>
              <a:rPr lang="de-DE" sz="1400" dirty="0" smtClean="0"/>
              <a:t> Box Quad SSD</a:t>
            </a:r>
          </a:p>
        </p:txBody>
      </p:sp>
      <p:sp>
        <p:nvSpPr>
          <p:cNvPr id="5" name="Rechteck 4"/>
          <p:cNvSpPr/>
          <p:nvPr/>
        </p:nvSpPr>
        <p:spPr>
          <a:xfrm>
            <a:off x="4844256" y="3147814"/>
            <a:ext cx="290748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Christie </a:t>
            </a:r>
            <a:r>
              <a:rPr lang="de-DE" dirty="0" err="1" smtClean="0"/>
              <a:t>QuadHD</a:t>
            </a:r>
            <a:r>
              <a:rPr lang="de-DE" dirty="0" smtClean="0"/>
              <a:t> 84“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3719290" y="3403352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/>
              <a:t>4xDVI SL</a:t>
            </a:r>
          </a:p>
        </p:txBody>
      </p:sp>
      <p:sp>
        <p:nvSpPr>
          <p:cNvPr id="7" name="Rechteck 6"/>
          <p:cNvSpPr/>
          <p:nvPr/>
        </p:nvSpPr>
        <p:spPr>
          <a:xfrm>
            <a:off x="1763688" y="1649090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/>
              <a:t>Pandoras</a:t>
            </a:r>
            <a:r>
              <a:rPr lang="de-DE" sz="1200" dirty="0" smtClean="0"/>
              <a:t> Box </a:t>
            </a:r>
          </a:p>
          <a:p>
            <a:pPr algn="ctr"/>
            <a:r>
              <a:rPr lang="ru-RU" sz="1200" dirty="0" smtClean="0"/>
              <a:t>Двойной </a:t>
            </a:r>
            <a:r>
              <a:rPr lang="de-DE" sz="1200" dirty="0" smtClean="0"/>
              <a:t>SSD</a:t>
            </a:r>
            <a:r>
              <a:rPr lang="ru-RU" sz="1200" dirty="0" smtClean="0"/>
              <a:t> массив</a:t>
            </a:r>
            <a:r>
              <a:rPr lang="de-DE" sz="1200" dirty="0" smtClean="0"/>
              <a:t> Framelock</a:t>
            </a:r>
          </a:p>
        </p:txBody>
      </p:sp>
      <p:sp>
        <p:nvSpPr>
          <p:cNvPr id="8" name="Rechteck 7"/>
          <p:cNvSpPr/>
          <p:nvPr/>
        </p:nvSpPr>
        <p:spPr>
          <a:xfrm>
            <a:off x="1763688" y="2297162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Pandoras Box </a:t>
            </a:r>
          </a:p>
          <a:p>
            <a:pPr algn="ctr"/>
            <a:r>
              <a:rPr lang="ru-RU" sz="1200" dirty="0"/>
              <a:t>Двойной </a:t>
            </a:r>
            <a:r>
              <a:rPr lang="de-DE" sz="1200" dirty="0"/>
              <a:t>SSD</a:t>
            </a:r>
            <a:r>
              <a:rPr lang="ru-RU" sz="1200" dirty="0"/>
              <a:t> массив</a:t>
            </a:r>
            <a:r>
              <a:rPr lang="de-DE" sz="1200" dirty="0"/>
              <a:t> </a:t>
            </a:r>
            <a:r>
              <a:rPr lang="de-DE" sz="1200" dirty="0" smtClean="0"/>
              <a:t>Framelock</a:t>
            </a:r>
            <a:r>
              <a:rPr lang="ru-RU" sz="1200" dirty="0" smtClean="0"/>
              <a:t>*</a:t>
            </a:r>
            <a:endParaRPr lang="de-DE" sz="1200" dirty="0"/>
          </a:p>
        </p:txBody>
      </p:sp>
      <p:sp>
        <p:nvSpPr>
          <p:cNvPr id="9" name="Pfeil nach rechts 8"/>
          <p:cNvSpPr/>
          <p:nvPr/>
        </p:nvSpPr>
        <p:spPr>
          <a:xfrm>
            <a:off x="3692128" y="1757102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/>
              <a:t>2xDVI DL</a:t>
            </a:r>
            <a:endParaRPr lang="de-DE" sz="1100" dirty="0"/>
          </a:p>
        </p:txBody>
      </p:sp>
      <p:sp>
        <p:nvSpPr>
          <p:cNvPr id="10" name="Pfeil nach rechts 9"/>
          <p:cNvSpPr/>
          <p:nvPr/>
        </p:nvSpPr>
        <p:spPr>
          <a:xfrm>
            <a:off x="3692128" y="2369170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/>
              <a:t>2xDVI DL</a:t>
            </a:r>
            <a:endParaRPr lang="de-DE" sz="1100" dirty="0"/>
          </a:p>
        </p:txBody>
      </p:sp>
      <p:sp>
        <p:nvSpPr>
          <p:cNvPr id="11" name="Rechteck 10"/>
          <p:cNvSpPr/>
          <p:nvPr/>
        </p:nvSpPr>
        <p:spPr>
          <a:xfrm>
            <a:off x="4840436" y="1649090"/>
            <a:ext cx="290748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Christie</a:t>
            </a:r>
          </a:p>
          <a:p>
            <a:pPr algn="ctr"/>
            <a:r>
              <a:rPr lang="de-DE" dirty="0" smtClean="0"/>
              <a:t>D4K</a:t>
            </a:r>
            <a:r>
              <a:rPr lang="ru-RU" dirty="0" smtClean="0"/>
              <a:t>3560</a:t>
            </a:r>
            <a:r>
              <a:rPr lang="de-DE" dirty="0" smtClean="0"/>
              <a:t> 4K </a:t>
            </a:r>
            <a:r>
              <a:rPr lang="ru-RU" dirty="0" smtClean="0"/>
              <a:t>60</a:t>
            </a:r>
            <a:r>
              <a:rPr lang="de-DE" dirty="0" smtClean="0"/>
              <a:t>Hz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Настройка </a:t>
            </a:r>
            <a:r>
              <a:rPr lang="de-DE" dirty="0" smtClean="0">
                <a:solidFill>
                  <a:schemeClr val="bg1"/>
                </a:solidFill>
              </a:rPr>
              <a:t>4K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unde Klammer links 12"/>
          <p:cNvSpPr/>
          <p:nvPr/>
        </p:nvSpPr>
        <p:spPr>
          <a:xfrm>
            <a:off x="1547664" y="1937122"/>
            <a:ext cx="227410" cy="70663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611560" y="4255075"/>
            <a:ext cx="727280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*</a:t>
            </a:r>
            <a:r>
              <a:rPr lang="en-GB" sz="1400" dirty="0" err="1" smtClean="0"/>
              <a:t>Framelock</a:t>
            </a:r>
            <a:r>
              <a:rPr lang="en-GB" sz="1400" dirty="0" smtClean="0"/>
              <a:t> – </a:t>
            </a:r>
            <a:r>
              <a:rPr lang="ru-RU" sz="1400" dirty="0" smtClean="0"/>
              <a:t>синхронизация кадровых фаз на каждом физическом выходе с помощью внутреннего или внешнего синхрогенератора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592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Как </a:t>
            </a:r>
            <a:r>
              <a:rPr lang="en-GB" sz="3600" dirty="0" smtClean="0">
                <a:solidFill>
                  <a:schemeClr val="bg1"/>
                </a:solidFill>
              </a:rPr>
              <a:t>Coolux PB </a:t>
            </a:r>
            <a:r>
              <a:rPr lang="ru-RU" sz="3600" dirty="0" smtClean="0">
                <a:solidFill>
                  <a:schemeClr val="bg1"/>
                </a:solidFill>
              </a:rPr>
              <a:t>обрабатывает </a:t>
            </a:r>
            <a:r>
              <a:rPr lang="de-DE" sz="3600" dirty="0" smtClean="0">
                <a:solidFill>
                  <a:schemeClr val="bg1"/>
                </a:solidFill>
              </a:rPr>
              <a:t>4K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Отрисовка в реальном времени на </a:t>
            </a:r>
            <a:r>
              <a:rPr lang="en-GB" dirty="0" smtClean="0">
                <a:solidFill>
                  <a:schemeClr val="bg1"/>
                </a:solidFill>
              </a:rPr>
              <a:t>GPU*</a:t>
            </a: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Обработка текстур и полигонов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Независимо от разрешения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Высокое качество сглаживания и масштабирования текстур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Независит от кадровой частоты</a:t>
            </a:r>
            <a:endParaRPr lang="de-D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146" y="4538414"/>
            <a:ext cx="631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*</a:t>
            </a:r>
            <a:r>
              <a:rPr lang="en-GB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GPU –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графический процессор видеокарт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7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4K </a:t>
            </a:r>
            <a:r>
              <a:rPr lang="ru-RU" dirty="0" smtClean="0">
                <a:solidFill>
                  <a:schemeClr val="bg1"/>
                </a:solidFill>
              </a:rPr>
              <a:t>Заливка объектов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600" y="1275606"/>
            <a:ext cx="5940152" cy="27054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9752" y="1923678"/>
            <a:ext cx="6195525" cy="2705469"/>
          </a:xfrm>
          <a:prstGeom prst="rect">
            <a:avLst/>
          </a:prstGeom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83568" y="4705265"/>
            <a:ext cx="74912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2193925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82763" indent="-685800" defTabSz="2193925" eaLnBrk="0" hangingPunct="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43200" indent="-549275" defTabSz="2193925" eaLnBrk="0" hangingPunct="0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840163" indent="-547688" defTabSz="2193925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937125" indent="-547688" defTabSz="2193925" eaLnBrk="0" hangingPunct="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53943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8515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63087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7659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smtClean="0">
                <a:solidFill>
                  <a:schemeClr val="bg1"/>
                </a:solidFill>
              </a:rPr>
              <a:t>IBC 2013 –</a:t>
            </a:r>
            <a:r>
              <a:rPr lang="ru-RU" altLang="de-DE" sz="1400" dirty="0" smtClean="0">
                <a:solidFill>
                  <a:schemeClr val="bg1"/>
                </a:solidFill>
              </a:rPr>
              <a:t> использованы</a:t>
            </a:r>
            <a:r>
              <a:rPr lang="de-DE" altLang="de-DE" sz="1400" dirty="0" smtClean="0">
                <a:solidFill>
                  <a:schemeClr val="bg1"/>
                </a:solidFill>
              </a:rPr>
              <a:t> 4x</a:t>
            </a:r>
            <a:r>
              <a:rPr lang="ru-RU" altLang="de-DE" sz="1400" dirty="0" smtClean="0">
                <a:solidFill>
                  <a:schemeClr val="bg1"/>
                </a:solidFill>
              </a:rPr>
              <a:t> проектора</a:t>
            </a:r>
            <a:r>
              <a:rPr lang="de-DE" altLang="de-DE" sz="1400" dirty="0" smtClean="0">
                <a:solidFill>
                  <a:schemeClr val="bg1"/>
                </a:solidFill>
              </a:rPr>
              <a:t> Christie 4K@60p </a:t>
            </a:r>
            <a:r>
              <a:rPr lang="ru-RU" altLang="de-DE" sz="1400" dirty="0" smtClean="0">
                <a:solidFill>
                  <a:schemeClr val="bg1"/>
                </a:solidFill>
              </a:rPr>
              <a:t> и</a:t>
            </a:r>
            <a:r>
              <a:rPr lang="de-DE" altLang="de-DE" sz="1400" dirty="0" smtClean="0">
                <a:solidFill>
                  <a:schemeClr val="bg1"/>
                </a:solidFill>
              </a:rPr>
              <a:t> 4x Pandoras Box Quad Server</a:t>
            </a:r>
          </a:p>
        </p:txBody>
      </p:sp>
    </p:spTree>
    <p:extLst>
      <p:ext uri="{BB962C8B-B14F-4D97-AF65-F5344CB8AC3E}">
        <p14:creationId xmlns:p14="http://schemas.microsoft.com/office/powerpoint/2010/main" xmlns="" val="36413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83568" y="4705265"/>
            <a:ext cx="74912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2193925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82763" indent="-685800" defTabSz="2193925" eaLnBrk="0" hangingPunct="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43200" indent="-549275" defTabSz="2193925" eaLnBrk="0" hangingPunct="0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840163" indent="-547688" defTabSz="2193925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937125" indent="-547688" defTabSz="2193925" eaLnBrk="0" hangingPunct="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53943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8515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63087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7659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smtClean="0">
                <a:solidFill>
                  <a:schemeClr val="bg1"/>
                </a:solidFill>
              </a:rPr>
              <a:t>IBC 2013 –</a:t>
            </a:r>
            <a:r>
              <a:rPr lang="ru-RU" altLang="de-DE" sz="1400" dirty="0" smtClean="0">
                <a:solidFill>
                  <a:schemeClr val="bg1"/>
                </a:solidFill>
              </a:rPr>
              <a:t> использованы</a:t>
            </a:r>
            <a:r>
              <a:rPr lang="de-DE" altLang="de-DE" sz="1400" dirty="0" smtClean="0">
                <a:solidFill>
                  <a:schemeClr val="bg1"/>
                </a:solidFill>
              </a:rPr>
              <a:t> 4x</a:t>
            </a:r>
            <a:r>
              <a:rPr lang="ru-RU" altLang="de-DE" sz="1400" dirty="0" smtClean="0">
                <a:solidFill>
                  <a:schemeClr val="bg1"/>
                </a:solidFill>
              </a:rPr>
              <a:t> проектора</a:t>
            </a:r>
            <a:r>
              <a:rPr lang="de-DE" altLang="de-DE" sz="1400" dirty="0" smtClean="0">
                <a:solidFill>
                  <a:schemeClr val="bg1"/>
                </a:solidFill>
              </a:rPr>
              <a:t> Christie 4K@60p </a:t>
            </a:r>
            <a:r>
              <a:rPr lang="ru-RU" altLang="de-DE" sz="1400" dirty="0" smtClean="0">
                <a:solidFill>
                  <a:schemeClr val="bg1"/>
                </a:solidFill>
              </a:rPr>
              <a:t> и</a:t>
            </a:r>
            <a:r>
              <a:rPr lang="de-DE" altLang="de-DE" sz="1400" dirty="0" smtClean="0">
                <a:solidFill>
                  <a:schemeClr val="bg1"/>
                </a:solidFill>
              </a:rPr>
              <a:t> 4x Pandoras Box Quad Server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411509"/>
            <a:ext cx="3045053" cy="3985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72541" y="555526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1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267494"/>
            <a:ext cx="3240359" cy="3970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ля проекции применялись </a:t>
            </a:r>
            <a:r>
              <a:rPr lang="en-GB" dirty="0" smtClean="0"/>
              <a:t>4 </a:t>
            </a:r>
            <a:r>
              <a:rPr lang="ru-RU" dirty="0" smtClean="0"/>
              <a:t>проектора </a:t>
            </a:r>
            <a:r>
              <a:rPr lang="en-GB" dirty="0" smtClean="0"/>
              <a:t>Christie Roadster HD20K-J (</a:t>
            </a:r>
            <a:r>
              <a:rPr lang="ru-RU" dirty="0" smtClean="0"/>
              <a:t>в портретном расположении по два с каждой стороны) и один  проектор </a:t>
            </a:r>
            <a:r>
              <a:rPr lang="en-GB" dirty="0" smtClean="0"/>
              <a:t>Christie D4K3560 </a:t>
            </a:r>
            <a:r>
              <a:rPr lang="ru-RU" dirty="0" smtClean="0"/>
              <a:t>(в центре). Использовалось 2 </a:t>
            </a:r>
            <a:r>
              <a:rPr lang="en-GB" dirty="0" smtClean="0"/>
              <a:t>Coolux </a:t>
            </a:r>
            <a:r>
              <a:rPr lang="en-GB" dirty="0" err="1" smtClean="0"/>
              <a:t>Pandoras</a:t>
            </a:r>
            <a:r>
              <a:rPr lang="en-GB" dirty="0" smtClean="0"/>
              <a:t> Box QUAD </a:t>
            </a:r>
            <a:r>
              <a:rPr lang="ru-RU" dirty="0" smtClean="0"/>
              <a:t>сервера (</a:t>
            </a:r>
            <a:r>
              <a:rPr lang="en-GB" dirty="0" smtClean="0"/>
              <a:t>Broadcast </a:t>
            </a:r>
            <a:r>
              <a:rPr lang="ru-RU" dirty="0" smtClean="0"/>
              <a:t>и обычный)</a:t>
            </a:r>
            <a:r>
              <a:rPr lang="en-GB" dirty="0" smtClean="0"/>
              <a:t>.</a:t>
            </a:r>
          </a:p>
          <a:p>
            <a:r>
              <a:rPr lang="ru-RU" dirty="0" smtClean="0"/>
              <a:t>Система позволила использовать нестандартную форму проекционной поверхности </a:t>
            </a:r>
            <a:endParaRPr lang="en-US" dirty="0"/>
          </a:p>
        </p:txBody>
      </p:sp>
      <p:pic>
        <p:nvPicPr>
          <p:cNvPr id="1030" name="Picture 6" descr="http://www.pvsm.ru/images/otchyot-s-vystavki-Integrated-Systems-Europe-2014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46215" y="123477"/>
            <a:ext cx="5590281" cy="383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1" y="4064754"/>
            <a:ext cx="561662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Стенд компании </a:t>
            </a:r>
            <a:r>
              <a:rPr lang="en-GB" sz="1200" dirty="0"/>
              <a:t>Christie </a:t>
            </a:r>
            <a:r>
              <a:rPr lang="ru-RU" sz="1200" dirty="0"/>
              <a:t>на Международной Выставке </a:t>
            </a:r>
            <a:r>
              <a:rPr lang="en-GB" sz="1200" dirty="0"/>
              <a:t>Integrated Systems Europe 2014, </a:t>
            </a:r>
            <a:r>
              <a:rPr lang="ru-RU" sz="1200" dirty="0"/>
              <a:t>Амстердам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5408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возможности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6779096" cy="33944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de-DE" sz="1800" dirty="0" smtClean="0">
                <a:solidFill>
                  <a:schemeClr val="bg1"/>
                </a:solidFill>
              </a:rPr>
              <a:t>Редактирование конента в реальном времени </a:t>
            </a:r>
            <a:r>
              <a:rPr lang="de-DE" altLang="de-DE" sz="1400" dirty="0" smtClean="0">
                <a:solidFill>
                  <a:schemeClr val="bg1"/>
                </a:solidFill>
              </a:rPr>
              <a:t>(</a:t>
            </a:r>
            <a:r>
              <a:rPr lang="ru-RU" altLang="de-DE" sz="1400" dirty="0" smtClean="0">
                <a:solidFill>
                  <a:schemeClr val="bg1"/>
                </a:solidFill>
              </a:rPr>
              <a:t>продолжительность</a:t>
            </a:r>
            <a:r>
              <a:rPr lang="de-DE" altLang="de-DE" sz="1400" dirty="0" smtClean="0">
                <a:solidFill>
                  <a:schemeClr val="bg1"/>
                </a:solidFill>
              </a:rPr>
              <a:t>, </a:t>
            </a:r>
            <a:r>
              <a:rPr lang="ru-RU" altLang="de-DE" sz="1400" dirty="0" smtClean="0">
                <a:solidFill>
                  <a:schemeClr val="bg1"/>
                </a:solidFill>
              </a:rPr>
              <a:t>цветокоррекция</a:t>
            </a:r>
            <a:r>
              <a:rPr lang="de-DE" altLang="de-DE" sz="1400" dirty="0" smtClean="0">
                <a:solidFill>
                  <a:schemeClr val="bg1"/>
                </a:solidFill>
              </a:rPr>
              <a:t>, </a:t>
            </a:r>
            <a:r>
              <a:rPr lang="ru-RU" altLang="de-DE" sz="1400" dirty="0" smtClean="0">
                <a:solidFill>
                  <a:schemeClr val="bg1"/>
                </a:solidFill>
              </a:rPr>
              <a:t>анимация масштаба и</a:t>
            </a:r>
            <a:r>
              <a:rPr lang="de-DE" altLang="de-DE" sz="1400" dirty="0" smtClean="0">
                <a:solidFill>
                  <a:schemeClr val="bg1"/>
                </a:solidFill>
              </a:rPr>
              <a:t> </a:t>
            </a:r>
            <a:r>
              <a:rPr lang="ru-RU" altLang="de-DE" sz="1400" dirty="0" smtClean="0">
                <a:solidFill>
                  <a:schemeClr val="bg1"/>
                </a:solidFill>
              </a:rPr>
              <a:t>разположения</a:t>
            </a:r>
            <a:r>
              <a:rPr lang="de-DE" altLang="de-DE" sz="1400" dirty="0" smtClean="0">
                <a:solidFill>
                  <a:schemeClr val="bg1"/>
                </a:solidFill>
              </a:rPr>
              <a:t>, </a:t>
            </a:r>
            <a:r>
              <a:rPr lang="ru-RU" altLang="de-DE" sz="1400" dirty="0" smtClean="0">
                <a:solidFill>
                  <a:schemeClr val="bg1"/>
                </a:solidFill>
              </a:rPr>
              <a:t> эффекты и процессор частиц</a:t>
            </a:r>
            <a:r>
              <a:rPr lang="de-DE" altLang="de-DE" sz="14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ru-RU" altLang="de-DE" sz="1800" dirty="0" smtClean="0">
                <a:solidFill>
                  <a:schemeClr val="bg1"/>
                </a:solidFill>
              </a:rPr>
              <a:t>Централизованное управление </a:t>
            </a:r>
            <a:r>
              <a:rPr lang="de-DE" altLang="de-DE" sz="1400" dirty="0" smtClean="0">
                <a:solidFill>
                  <a:schemeClr val="bg1"/>
                </a:solidFill>
              </a:rPr>
              <a:t>(SMPTE, TCP, UDP, COM, MIDI, DMX, </a:t>
            </a:r>
            <a:r>
              <a:rPr lang="ru-RU" altLang="de-DE" sz="1400" dirty="0" smtClean="0">
                <a:solidFill>
                  <a:schemeClr val="bg1"/>
                </a:solidFill>
              </a:rPr>
              <a:t>и т.д</a:t>
            </a:r>
            <a:r>
              <a:rPr lang="de-DE" altLang="de-DE" sz="1400" dirty="0" smtClean="0">
                <a:solidFill>
                  <a:schemeClr val="bg1"/>
                </a:solidFill>
              </a:rPr>
              <a:t>…)</a:t>
            </a:r>
          </a:p>
          <a:p>
            <a:pPr>
              <a:lnSpc>
                <a:spcPct val="80000"/>
              </a:lnSpc>
            </a:pPr>
            <a:r>
              <a:rPr lang="ru-RU" altLang="de-DE" sz="1800" dirty="0" smtClean="0">
                <a:solidFill>
                  <a:schemeClr val="bg1"/>
                </a:solidFill>
              </a:rPr>
              <a:t>Многопроекторные системы, сшивки</a:t>
            </a:r>
            <a:endParaRPr lang="de-DE" altLang="de-DE" sz="1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de-DE" sz="1800" dirty="0" smtClean="0">
                <a:solidFill>
                  <a:schemeClr val="bg1"/>
                </a:solidFill>
              </a:rPr>
              <a:t>Объёмная заливка объектов с любой поверхностью</a:t>
            </a:r>
            <a:r>
              <a:rPr lang="de-DE" altLang="de-DE" sz="1800" dirty="0" smtClean="0">
                <a:solidFill>
                  <a:schemeClr val="bg1"/>
                </a:solidFill>
              </a:rPr>
              <a:t> </a:t>
            </a:r>
            <a:r>
              <a:rPr lang="ru-RU" altLang="de-DE" sz="1800" dirty="0" smtClean="0">
                <a:solidFill>
                  <a:schemeClr val="bg1"/>
                </a:solidFill>
              </a:rPr>
              <a:t>(</a:t>
            </a:r>
            <a:r>
              <a:rPr lang="en-GB" altLang="de-DE" sz="1800" dirty="0" smtClean="0">
                <a:solidFill>
                  <a:schemeClr val="bg1"/>
                </a:solidFill>
              </a:rPr>
              <a:t>3D</a:t>
            </a:r>
            <a:r>
              <a:rPr lang="ru-RU" altLang="de-DE" sz="1800" dirty="0" smtClean="0">
                <a:solidFill>
                  <a:schemeClr val="bg1"/>
                </a:solidFill>
              </a:rPr>
              <a:t>-мэппинг)</a:t>
            </a:r>
            <a:endParaRPr lang="de-DE" altLang="de-DE" sz="1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de-DE" sz="1400" dirty="0" smtClean="0">
                <a:solidFill>
                  <a:schemeClr val="bg1"/>
                </a:solidFill>
              </a:rPr>
              <a:t>Взаимодействие с реальным миром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de-DE" sz="1400" dirty="0" smtClean="0">
                <a:solidFill>
                  <a:schemeClr val="bg1"/>
                </a:solidFill>
              </a:rPr>
              <a:t>(через сенсоры и т.д.)</a:t>
            </a:r>
            <a:endParaRPr lang="de-DE" altLang="de-DE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de-DE" sz="1800" dirty="0" smtClean="0">
                <a:solidFill>
                  <a:schemeClr val="bg1"/>
                </a:solidFill>
              </a:rPr>
              <a:t>Наличие видео выходов</a:t>
            </a:r>
            <a:r>
              <a:rPr lang="de-DE" altLang="de-DE" sz="1800" dirty="0" smtClean="0">
                <a:solidFill>
                  <a:schemeClr val="bg1"/>
                </a:solidFill>
              </a:rPr>
              <a:t> 3G / HD SDI </a:t>
            </a:r>
            <a:endParaRPr lang="ru-RU" altLang="de-DE" sz="1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de-DE" sz="1800" dirty="0">
                <a:solidFill>
                  <a:schemeClr val="bg1"/>
                </a:solidFill>
              </a:rPr>
              <a:t>э</a:t>
            </a:r>
            <a:r>
              <a:rPr lang="ru-RU" altLang="de-DE" sz="1800" dirty="0" smtClean="0">
                <a:solidFill>
                  <a:schemeClr val="bg1"/>
                </a:solidFill>
              </a:rPr>
              <a:t>фирного качества</a:t>
            </a:r>
            <a:endParaRPr lang="de-DE" altLang="de-DE" sz="1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4" descr="system_overview a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69802" y="1633833"/>
            <a:ext cx="3994686" cy="317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619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Форматы контента в </a:t>
            </a:r>
            <a:r>
              <a:rPr lang="de-DE" dirty="0" smtClean="0">
                <a:solidFill>
                  <a:schemeClr val="bg1"/>
                </a:solidFill>
              </a:rPr>
              <a:t>4K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Несжатые </a:t>
            </a:r>
            <a:r>
              <a:rPr lang="de-DE" dirty="0" smtClean="0">
                <a:solidFill>
                  <a:schemeClr val="bg1"/>
                </a:solidFill>
              </a:rPr>
              <a:t>RGB Full Size (25MB/</a:t>
            </a:r>
            <a:r>
              <a:rPr lang="ru-RU" dirty="0" smtClean="0">
                <a:solidFill>
                  <a:schemeClr val="bg1"/>
                </a:solidFill>
              </a:rPr>
              <a:t>кадр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Текстурные последовательности растров </a:t>
            </a:r>
            <a:r>
              <a:rPr lang="de-DE" dirty="0" smtClean="0">
                <a:solidFill>
                  <a:schemeClr val="bg1"/>
                </a:solidFill>
              </a:rPr>
              <a:t>(RGB 4MB / </a:t>
            </a:r>
            <a:r>
              <a:rPr lang="ru-RU" dirty="0" smtClean="0">
                <a:solidFill>
                  <a:schemeClr val="bg1"/>
                </a:solidFill>
              </a:rPr>
              <a:t>кадр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dirty="0">
                <a:solidFill>
                  <a:schemeClr val="bg1"/>
                </a:solidFill>
              </a:rPr>
              <a:t>Текстурные последовательности </a:t>
            </a:r>
            <a:r>
              <a:rPr lang="ru-RU" dirty="0" smtClean="0">
                <a:solidFill>
                  <a:schemeClr val="bg1"/>
                </a:solidFill>
              </a:rPr>
              <a:t>растров </a:t>
            </a:r>
            <a:r>
              <a:rPr lang="de-DE" dirty="0" smtClean="0">
                <a:solidFill>
                  <a:schemeClr val="bg1"/>
                </a:solidFill>
              </a:rPr>
              <a:t>(RGBA 8MB/</a:t>
            </a:r>
            <a:r>
              <a:rPr lang="ru-RU" dirty="0">
                <a:solidFill>
                  <a:schemeClr val="bg1"/>
                </a:solidFill>
              </a:rPr>
              <a:t> кадр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.MXL (MPEG HL HP 4:2:2) 120 </a:t>
            </a:r>
            <a:r>
              <a:rPr lang="ru-RU" dirty="0" smtClean="0">
                <a:solidFill>
                  <a:schemeClr val="bg1"/>
                </a:solidFill>
              </a:rPr>
              <a:t>Мбит</a:t>
            </a:r>
            <a:r>
              <a:rPr lang="de-DE" dirty="0" smtClean="0">
                <a:solidFill>
                  <a:schemeClr val="bg1"/>
                </a:solidFill>
              </a:rPr>
              <a:t>/</a:t>
            </a:r>
            <a:r>
              <a:rPr lang="ru-RU" dirty="0" smtClean="0">
                <a:solidFill>
                  <a:schemeClr val="bg1"/>
                </a:solidFill>
              </a:rPr>
              <a:t>сек</a:t>
            </a:r>
            <a:endParaRPr lang="de-D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41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Различные решения для 4К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4K Player </a:t>
            </a:r>
            <a:r>
              <a:rPr lang="ru-RU" dirty="0" smtClean="0">
                <a:solidFill>
                  <a:schemeClr val="bg1"/>
                </a:solidFill>
              </a:rPr>
              <a:t>(ПО) для воспроизведения неоднородного контента суммарным разрешением 4К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4K Quad Player SSD (4</a:t>
            </a:r>
            <a:r>
              <a:rPr lang="ru-RU" dirty="0" smtClean="0">
                <a:solidFill>
                  <a:schemeClr val="bg1"/>
                </a:solidFill>
              </a:rPr>
              <a:t> выхода</a:t>
            </a:r>
            <a:r>
              <a:rPr lang="de-DE" dirty="0" smtClean="0">
                <a:solidFill>
                  <a:schemeClr val="bg1"/>
                </a:solidFill>
              </a:rPr>
              <a:t> DVI)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4K Quad Server SSD (4</a:t>
            </a:r>
            <a:r>
              <a:rPr lang="ru-RU" dirty="0" smtClean="0">
                <a:solidFill>
                  <a:schemeClr val="bg1"/>
                </a:solidFill>
              </a:rPr>
              <a:t> выхода</a:t>
            </a:r>
            <a:r>
              <a:rPr lang="de-DE" dirty="0" smtClean="0">
                <a:solidFill>
                  <a:schemeClr val="bg1"/>
                </a:solidFill>
              </a:rPr>
              <a:t> DVI)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4K Broadcast Quad Server (4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выхода</a:t>
            </a:r>
            <a:r>
              <a:rPr lang="de-DE" dirty="0" smtClean="0">
                <a:solidFill>
                  <a:schemeClr val="bg1"/>
                </a:solidFill>
              </a:rPr>
              <a:t> 3G SDI)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2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000" dirty="0">
                <a:solidFill>
                  <a:schemeClr val="bg1"/>
                </a:solidFill>
              </a:rPr>
              <a:t/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Спасибо!</a:t>
            </a:r>
            <a:endParaRPr lang="de-D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3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История системы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63688" y="1131590"/>
            <a:ext cx="6912768" cy="381987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de-DE" altLang="de-DE" sz="2600" dirty="0" smtClean="0">
                <a:solidFill>
                  <a:schemeClr val="bg1"/>
                </a:solidFill>
              </a:rPr>
              <a:t> 2000 - 2003 </a:t>
            </a:r>
            <a:r>
              <a:rPr lang="ru-RU" altLang="de-DE" sz="2600" dirty="0" smtClean="0">
                <a:solidFill>
                  <a:schemeClr val="bg1"/>
                </a:solidFill>
              </a:rPr>
              <a:t>объёмная среда моделирования</a:t>
            </a:r>
            <a:endParaRPr lang="de-DE" altLang="de-DE" sz="2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sz="2600" dirty="0" smtClean="0">
                <a:solidFill>
                  <a:schemeClr val="bg1"/>
                </a:solidFill>
              </a:rPr>
              <a:t> 2004 </a:t>
            </a:r>
            <a:r>
              <a:rPr lang="ru-RU" altLang="de-DE" sz="2600" dirty="0" smtClean="0">
                <a:solidFill>
                  <a:schemeClr val="bg1"/>
                </a:solidFill>
              </a:rPr>
              <a:t>Запатентована система коррекции геометрии</a:t>
            </a:r>
            <a:endParaRPr lang="de-DE" altLang="de-DE" sz="2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sz="2600" dirty="0" smtClean="0">
                <a:solidFill>
                  <a:schemeClr val="bg1"/>
                </a:solidFill>
              </a:rPr>
              <a:t> 2005 </a:t>
            </a:r>
            <a:r>
              <a:rPr lang="ru-RU" altLang="de-DE" sz="2600" dirty="0" smtClean="0">
                <a:solidFill>
                  <a:schemeClr val="bg1"/>
                </a:solidFill>
              </a:rPr>
              <a:t>Воспроизведение </a:t>
            </a:r>
            <a:r>
              <a:rPr lang="de-DE" altLang="de-DE" sz="2600" dirty="0" smtClean="0">
                <a:solidFill>
                  <a:schemeClr val="bg1"/>
                </a:solidFill>
              </a:rPr>
              <a:t>HD</a:t>
            </a:r>
            <a:r>
              <a:rPr lang="ru-RU" altLang="de-DE" sz="2600" dirty="0" smtClean="0">
                <a:solidFill>
                  <a:schemeClr val="bg1"/>
                </a:solidFill>
              </a:rPr>
              <a:t> и реализация сшивок</a:t>
            </a:r>
            <a:endParaRPr lang="de-DE" altLang="de-DE" sz="2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sz="2600" dirty="0" smtClean="0">
                <a:solidFill>
                  <a:schemeClr val="bg1"/>
                </a:solidFill>
              </a:rPr>
              <a:t> 2006 </a:t>
            </a:r>
            <a:r>
              <a:rPr lang="ru-RU" altLang="de-DE" sz="2600" dirty="0" smtClean="0">
                <a:solidFill>
                  <a:schemeClr val="bg1"/>
                </a:solidFill>
              </a:rPr>
              <a:t>обработка входных </a:t>
            </a:r>
            <a:r>
              <a:rPr lang="de-DE" altLang="de-DE" sz="2600" dirty="0" smtClean="0">
                <a:solidFill>
                  <a:schemeClr val="bg1"/>
                </a:solidFill>
              </a:rPr>
              <a:t>SDI / DVI </a:t>
            </a:r>
            <a:r>
              <a:rPr lang="ru-RU" altLang="de-DE" sz="2600" dirty="0" smtClean="0">
                <a:solidFill>
                  <a:schemeClr val="bg1"/>
                </a:solidFill>
              </a:rPr>
              <a:t>с низкой задержкой</a:t>
            </a:r>
            <a:r>
              <a:rPr lang="de-DE" altLang="de-DE" sz="26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de-DE" altLang="de-DE" sz="2600" dirty="0" smtClean="0">
                <a:solidFill>
                  <a:schemeClr val="bg1"/>
                </a:solidFill>
              </a:rPr>
              <a:t> 2007 </a:t>
            </a:r>
            <a:r>
              <a:rPr lang="ru-RU" altLang="de-DE" sz="2600" dirty="0" smtClean="0">
                <a:solidFill>
                  <a:schemeClr val="bg1"/>
                </a:solidFill>
              </a:rPr>
              <a:t>Многослойная система коррекции изображения</a:t>
            </a:r>
            <a:endParaRPr lang="de-DE" altLang="de-DE" sz="2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sz="2600" dirty="0" smtClean="0">
                <a:solidFill>
                  <a:schemeClr val="bg1"/>
                </a:solidFill>
              </a:rPr>
              <a:t> 2008 </a:t>
            </a:r>
            <a:r>
              <a:rPr lang="ru-RU" altLang="de-DE" sz="2600" dirty="0" smtClean="0">
                <a:solidFill>
                  <a:schemeClr val="bg1"/>
                </a:solidFill>
              </a:rPr>
              <a:t>Система узлового логического программирования</a:t>
            </a:r>
            <a:endParaRPr lang="de-DE" altLang="de-DE" sz="2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sz="2600" dirty="0" smtClean="0">
                <a:solidFill>
                  <a:schemeClr val="bg1"/>
                </a:solidFill>
              </a:rPr>
              <a:t> 2009 </a:t>
            </a:r>
            <a:r>
              <a:rPr lang="ru-RU" altLang="de-DE" sz="2600" dirty="0" smtClean="0">
                <a:solidFill>
                  <a:schemeClr val="bg1"/>
                </a:solidFill>
              </a:rPr>
              <a:t>Воспроизведение контента с разрешением </a:t>
            </a:r>
            <a:r>
              <a:rPr lang="de-DE" altLang="de-DE" sz="2600" dirty="0" smtClean="0">
                <a:solidFill>
                  <a:schemeClr val="bg1"/>
                </a:solidFill>
              </a:rPr>
              <a:t>4K </a:t>
            </a:r>
          </a:p>
          <a:p>
            <a:pPr>
              <a:spcBef>
                <a:spcPct val="0"/>
              </a:spcBef>
            </a:pPr>
            <a:r>
              <a:rPr lang="de-DE" altLang="de-DE" sz="2600" dirty="0" smtClean="0">
                <a:solidFill>
                  <a:schemeClr val="bg1"/>
                </a:solidFill>
              </a:rPr>
              <a:t> 2010 </a:t>
            </a:r>
            <a:r>
              <a:rPr lang="ru-RU" altLang="de-DE" sz="2600" dirty="0" smtClean="0">
                <a:solidFill>
                  <a:schemeClr val="bg1"/>
                </a:solidFill>
              </a:rPr>
              <a:t>каскадируемая динамическая система обработки эффектов</a:t>
            </a:r>
            <a:endParaRPr lang="de-DE" altLang="de-DE" sz="2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sz="2600" dirty="0" smtClean="0">
                <a:solidFill>
                  <a:schemeClr val="bg1"/>
                </a:solidFill>
              </a:rPr>
              <a:t> 2011 </a:t>
            </a:r>
            <a:r>
              <a:rPr lang="ru-RU" altLang="de-DE" sz="2600" dirty="0" smtClean="0">
                <a:solidFill>
                  <a:schemeClr val="bg1"/>
                </a:solidFill>
              </a:rPr>
              <a:t>Появление </a:t>
            </a:r>
            <a:r>
              <a:rPr lang="de-DE" altLang="de-DE" sz="2600" dirty="0" smtClean="0">
                <a:solidFill>
                  <a:schemeClr val="bg1"/>
                </a:solidFill>
              </a:rPr>
              <a:t>4K / 3G SDI Quad</a:t>
            </a:r>
            <a:r>
              <a:rPr lang="ru-RU" altLang="de-DE" sz="2600" dirty="0" smtClean="0">
                <a:solidFill>
                  <a:schemeClr val="bg1"/>
                </a:solidFill>
              </a:rPr>
              <a:t> сервера</a:t>
            </a:r>
            <a:endParaRPr lang="de-DE" altLang="de-DE" sz="2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sz="2600" dirty="0" smtClean="0">
                <a:solidFill>
                  <a:schemeClr val="bg1"/>
                </a:solidFill>
              </a:rPr>
              <a:t> 2012 </a:t>
            </a:r>
            <a:r>
              <a:rPr lang="ru-RU" altLang="de-DE" sz="2600" dirty="0" smtClean="0">
                <a:solidFill>
                  <a:schemeClr val="bg1"/>
                </a:solidFill>
              </a:rPr>
              <a:t>Работа с несжатым </a:t>
            </a:r>
            <a:r>
              <a:rPr lang="de-DE" altLang="de-DE" sz="2600" dirty="0" smtClean="0">
                <a:solidFill>
                  <a:schemeClr val="bg1"/>
                </a:solidFill>
              </a:rPr>
              <a:t>HD/4K</a:t>
            </a:r>
          </a:p>
          <a:p>
            <a:pPr>
              <a:spcBef>
                <a:spcPct val="0"/>
              </a:spcBef>
            </a:pPr>
            <a:r>
              <a:rPr lang="de-DE" altLang="de-DE" sz="2600" dirty="0" smtClean="0">
                <a:solidFill>
                  <a:schemeClr val="bg1"/>
                </a:solidFill>
              </a:rPr>
              <a:t> 2013 </a:t>
            </a:r>
            <a:r>
              <a:rPr lang="ru-RU" altLang="de-DE" sz="2600" dirty="0" smtClean="0">
                <a:solidFill>
                  <a:schemeClr val="bg1"/>
                </a:solidFill>
              </a:rPr>
              <a:t>поддержка интерактивных приложений </a:t>
            </a:r>
            <a:r>
              <a:rPr lang="de-DE" altLang="de-DE" sz="2600" dirty="0" smtClean="0">
                <a:solidFill>
                  <a:schemeClr val="bg1"/>
                </a:solidFill>
              </a:rPr>
              <a:t>(HTML 5 JS Flash)</a:t>
            </a:r>
          </a:p>
          <a:p>
            <a:pPr>
              <a:spcBef>
                <a:spcPct val="0"/>
              </a:spcBef>
            </a:pPr>
            <a:r>
              <a:rPr lang="de-DE" altLang="de-DE" sz="2600" dirty="0" smtClean="0">
                <a:solidFill>
                  <a:schemeClr val="bg1"/>
                </a:solidFill>
              </a:rPr>
              <a:t> 2014 </a:t>
            </a:r>
            <a:r>
              <a:rPr lang="ru-RU" altLang="de-DE" sz="2600" dirty="0" smtClean="0">
                <a:solidFill>
                  <a:schemeClr val="bg1"/>
                </a:solidFill>
              </a:rPr>
              <a:t>Система виртуализации сцены</a:t>
            </a:r>
            <a:endParaRPr lang="de-DE" altLang="de-DE" sz="2600" dirty="0" smtClean="0">
              <a:solidFill>
                <a:schemeClr val="bg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4170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Области применения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176" y="1200151"/>
            <a:ext cx="4618856" cy="33944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altLang="de-DE" dirty="0" smtClean="0">
                <a:solidFill>
                  <a:schemeClr val="bg1"/>
                </a:solidFill>
              </a:rPr>
              <a:t>Архитектура</a:t>
            </a:r>
            <a:endParaRPr lang="de-DE" altLang="de-DE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de-DE" dirty="0" smtClean="0">
                <a:solidFill>
                  <a:schemeClr val="bg1"/>
                </a:solidFill>
              </a:rPr>
              <a:t>Реклама</a:t>
            </a:r>
            <a:endParaRPr lang="de-DE" altLang="de-DE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de-DE" dirty="0" smtClean="0">
                <a:solidFill>
                  <a:schemeClr val="bg1"/>
                </a:solidFill>
              </a:rPr>
              <a:t>Концерты</a:t>
            </a:r>
            <a:endParaRPr lang="de-DE" altLang="de-DE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de-DE" dirty="0" smtClean="0">
                <a:solidFill>
                  <a:schemeClr val="bg1"/>
                </a:solidFill>
              </a:rPr>
              <a:t>Музеи</a:t>
            </a:r>
            <a:endParaRPr lang="de-DE" altLang="de-DE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de-DE" dirty="0" smtClean="0">
                <a:solidFill>
                  <a:schemeClr val="bg1"/>
                </a:solidFill>
              </a:rPr>
              <a:t>Симуляторы</a:t>
            </a:r>
            <a:endParaRPr lang="de-DE" altLang="de-DE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de-DE" dirty="0" smtClean="0">
                <a:solidFill>
                  <a:schemeClr val="bg1"/>
                </a:solidFill>
              </a:rPr>
              <a:t>Тематические парки</a:t>
            </a:r>
            <a:endParaRPr lang="de-DE" altLang="de-DE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de-DE" dirty="0" smtClean="0">
                <a:solidFill>
                  <a:schemeClr val="bg1"/>
                </a:solidFill>
              </a:rPr>
              <a:t>Телевещание</a:t>
            </a:r>
            <a:endParaRPr lang="de-DE" altLang="de-DE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de-DE" dirty="0" smtClean="0">
                <a:solidFill>
                  <a:schemeClr val="bg1"/>
                </a:solidFill>
              </a:rPr>
              <a:t>Опера и Театр</a:t>
            </a:r>
            <a:endParaRPr lang="de-DE" altLang="de-DE" dirty="0" smtClean="0">
              <a:solidFill>
                <a:schemeClr val="bg1"/>
              </a:solidFill>
            </a:endParaRPr>
          </a:p>
          <a:p>
            <a:endParaRPr lang="de-DE" dirty="0"/>
          </a:p>
        </p:txBody>
      </p:sp>
      <p:pic>
        <p:nvPicPr>
          <p:cNvPr id="4" name="Picture 7" descr="expo20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8817" y="1041040"/>
            <a:ext cx="2449407" cy="19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RO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1995686"/>
            <a:ext cx="3181049" cy="247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se20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3069380"/>
            <a:ext cx="3181049" cy="247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233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323528" y="1635646"/>
            <a:ext cx="397262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2193925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82763" indent="-685800" defTabSz="2193925" eaLnBrk="0" hangingPunct="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43200" indent="-549275" defTabSz="2193925" eaLnBrk="0" hangingPunct="0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840163" indent="-547688" defTabSz="2193925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937125" indent="-547688" defTabSz="2193925" eaLnBrk="0" hangingPunct="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53943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8515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63087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7659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800" dirty="0">
                <a:solidFill>
                  <a:schemeClr val="bg1"/>
                </a:solidFill>
              </a:rPr>
              <a:t> </a:t>
            </a:r>
            <a:r>
              <a:rPr lang="ru-RU" altLang="de-DE" sz="1800" dirty="0" smtClean="0">
                <a:solidFill>
                  <a:schemeClr val="bg1"/>
                </a:solidFill>
              </a:rPr>
              <a:t>Трёхмерная коррекция проекции</a:t>
            </a:r>
            <a:endParaRPr lang="de-DE" altLang="de-DE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800" dirty="0">
                <a:solidFill>
                  <a:schemeClr val="bg1"/>
                </a:solidFill>
              </a:rPr>
              <a:t> 2D / 3D </a:t>
            </a:r>
            <a:r>
              <a:rPr lang="ru-RU" altLang="de-DE" sz="1800" dirty="0" smtClean="0">
                <a:solidFill>
                  <a:schemeClr val="bg1"/>
                </a:solidFill>
              </a:rPr>
              <a:t>мэпинг</a:t>
            </a:r>
            <a:endParaRPr lang="de-DE" altLang="de-DE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de-DE" sz="1800" dirty="0">
                <a:solidFill>
                  <a:schemeClr val="bg1"/>
                </a:solidFill>
              </a:rPr>
              <a:t> </a:t>
            </a:r>
            <a:r>
              <a:rPr lang="de-DE" altLang="de-DE" sz="1800" dirty="0" smtClean="0">
                <a:solidFill>
                  <a:schemeClr val="bg1"/>
                </a:solidFill>
              </a:rPr>
              <a:t>3D </a:t>
            </a:r>
            <a:r>
              <a:rPr lang="ru-RU" altLang="de-DE" sz="1800" dirty="0" smtClean="0">
                <a:solidFill>
                  <a:schemeClr val="bg1"/>
                </a:solidFill>
              </a:rPr>
              <a:t>изображение</a:t>
            </a:r>
            <a:endParaRPr lang="de-DE" altLang="de-DE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800" dirty="0">
                <a:solidFill>
                  <a:schemeClr val="bg1"/>
                </a:solidFill>
              </a:rPr>
              <a:t> </a:t>
            </a:r>
            <a:r>
              <a:rPr lang="ru-RU" altLang="de-DE" sz="1800" dirty="0" smtClean="0">
                <a:solidFill>
                  <a:schemeClr val="bg1"/>
                </a:solidFill>
              </a:rPr>
              <a:t>Инструменты работы с контентом</a:t>
            </a:r>
            <a:endParaRPr lang="de-DE" altLang="de-DE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800" dirty="0">
                <a:solidFill>
                  <a:schemeClr val="bg1"/>
                </a:solidFill>
              </a:rPr>
              <a:t> 2D / 3D </a:t>
            </a:r>
            <a:r>
              <a:rPr lang="ru-RU" altLang="de-DE" sz="1800" dirty="0" smtClean="0">
                <a:solidFill>
                  <a:schemeClr val="bg1"/>
                </a:solidFill>
              </a:rPr>
              <a:t>сенсорные устройства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de-DE" sz="1800" dirty="0" smtClean="0">
                <a:solidFill>
                  <a:schemeClr val="bg1"/>
                </a:solidFill>
              </a:rPr>
              <a:t>ввода</a:t>
            </a:r>
            <a:endParaRPr lang="de-DE" altLang="de-DE" sz="1800" dirty="0">
              <a:solidFill>
                <a:schemeClr val="bg1"/>
              </a:solidFill>
            </a:endParaRP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4211909" y="1642333"/>
            <a:ext cx="493209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2193925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defTabSz="2193925" eaLnBrk="0" hangingPunct="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defTabSz="2193925" eaLnBrk="0" hangingPunct="0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defTabSz="2193925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defTabSz="2193925" eaLnBrk="0" hangingPunct="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600" dirty="0">
                <a:solidFill>
                  <a:schemeClr val="bg1"/>
                </a:solidFill>
              </a:rPr>
              <a:t> </a:t>
            </a:r>
            <a:r>
              <a:rPr lang="ru-RU" altLang="de-DE" sz="1800" dirty="0" smtClean="0">
                <a:solidFill>
                  <a:schemeClr val="bg1"/>
                </a:solidFill>
              </a:rPr>
              <a:t>Дианамическое управление настройками</a:t>
            </a:r>
            <a:endParaRPr lang="de-DE" altLang="de-DE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800" dirty="0">
                <a:solidFill>
                  <a:schemeClr val="bg1"/>
                </a:solidFill>
              </a:rPr>
              <a:t> </a:t>
            </a:r>
            <a:r>
              <a:rPr lang="ru-RU" altLang="de-DE" sz="1800" dirty="0" smtClean="0">
                <a:solidFill>
                  <a:schemeClr val="bg1"/>
                </a:solidFill>
              </a:rPr>
              <a:t>Синхронизация п осети </a:t>
            </a:r>
            <a:endParaRPr lang="de-DE" altLang="de-DE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800" dirty="0">
                <a:solidFill>
                  <a:schemeClr val="bg1"/>
                </a:solidFill>
              </a:rPr>
              <a:t> </a:t>
            </a:r>
            <a:r>
              <a:rPr lang="ru-RU" altLang="de-DE" sz="1800" dirty="0" smtClean="0">
                <a:solidFill>
                  <a:schemeClr val="bg1"/>
                </a:solidFill>
              </a:rPr>
              <a:t>Синхронное многоканальное аудио</a:t>
            </a:r>
            <a:r>
              <a:rPr lang="de-DE" altLang="de-DE" sz="1800" dirty="0" smtClean="0">
                <a:solidFill>
                  <a:schemeClr val="bg1"/>
                </a:solidFill>
              </a:rPr>
              <a:t> </a:t>
            </a:r>
            <a:endParaRPr lang="ru-RU" altLang="de-DE" sz="1800" dirty="0" smtClean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de-DE" sz="1800" dirty="0">
                <a:solidFill>
                  <a:schemeClr val="bg1"/>
                </a:solidFill>
              </a:rPr>
              <a:t> </a:t>
            </a:r>
            <a:r>
              <a:rPr lang="de-DE" altLang="de-DE" sz="1400" dirty="0" smtClean="0">
                <a:solidFill>
                  <a:schemeClr val="bg1"/>
                </a:solidFill>
              </a:rPr>
              <a:t>(32</a:t>
            </a:r>
            <a:r>
              <a:rPr lang="ru-RU" altLang="de-DE" sz="1400" dirty="0" smtClean="0">
                <a:solidFill>
                  <a:schemeClr val="bg1"/>
                </a:solidFill>
              </a:rPr>
              <a:t> канала</a:t>
            </a:r>
            <a:r>
              <a:rPr lang="de-DE" altLang="de-DE" sz="1400" dirty="0" smtClean="0">
                <a:solidFill>
                  <a:schemeClr val="bg1"/>
                </a:solidFill>
              </a:rPr>
              <a:t>)</a:t>
            </a:r>
            <a:endParaRPr lang="de-DE" altLang="de-DE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800" dirty="0">
                <a:solidFill>
                  <a:schemeClr val="bg1"/>
                </a:solidFill>
              </a:rPr>
              <a:t> </a:t>
            </a:r>
            <a:r>
              <a:rPr lang="ru-RU" altLang="de-DE" sz="1800" dirty="0" smtClean="0">
                <a:solidFill>
                  <a:schemeClr val="bg1"/>
                </a:solidFill>
              </a:rPr>
              <a:t>технология </a:t>
            </a:r>
            <a:r>
              <a:rPr lang="de-DE" altLang="de-DE" sz="1800" dirty="0" smtClean="0">
                <a:solidFill>
                  <a:schemeClr val="bg1"/>
                </a:solidFill>
              </a:rPr>
              <a:t>FluidFrame </a:t>
            </a:r>
            <a:r>
              <a:rPr lang="de-DE" altLang="de-DE" sz="1050" dirty="0" smtClean="0">
                <a:solidFill>
                  <a:schemeClr val="bg1"/>
                </a:solidFill>
              </a:rPr>
              <a:t>TM</a:t>
            </a:r>
            <a:endParaRPr lang="de-DE" altLang="de-DE" sz="105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1800" dirty="0">
                <a:solidFill>
                  <a:schemeClr val="bg1"/>
                </a:solidFill>
              </a:rPr>
              <a:t> </a:t>
            </a:r>
            <a:r>
              <a:rPr lang="ru-RU" altLang="de-DE" sz="1800" dirty="0" smtClean="0">
                <a:solidFill>
                  <a:schemeClr val="bg1"/>
                </a:solidFill>
              </a:rPr>
              <a:t>Поддержка криптографической защиты контента </a:t>
            </a:r>
            <a:r>
              <a:rPr lang="de-DE" altLang="de-DE" sz="1400" dirty="0" smtClean="0">
                <a:solidFill>
                  <a:schemeClr val="bg1"/>
                </a:solidFill>
              </a:rPr>
              <a:t>(AES </a:t>
            </a:r>
            <a:r>
              <a:rPr lang="de-DE" altLang="de-DE" sz="1400" dirty="0">
                <a:solidFill>
                  <a:schemeClr val="bg1"/>
                </a:solidFill>
              </a:rPr>
              <a:t>256bit)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800" dirty="0">
                <a:solidFill>
                  <a:schemeClr val="bg1"/>
                </a:solidFill>
              </a:rPr>
              <a:t> </a:t>
            </a:r>
            <a:r>
              <a:rPr lang="ru-RU" altLang="de-DE" sz="1800" dirty="0" smtClean="0">
                <a:solidFill>
                  <a:schemeClr val="bg1"/>
                </a:solidFill>
              </a:rPr>
              <a:t>Кодирование и воспроизведение видео различных разрешений до </a:t>
            </a:r>
            <a:r>
              <a:rPr lang="en-GB" altLang="de-DE" sz="1800" dirty="0" smtClean="0">
                <a:solidFill>
                  <a:schemeClr val="bg1"/>
                </a:solidFill>
              </a:rPr>
              <a:t>UHD/4K</a:t>
            </a:r>
            <a:endParaRPr lang="de-DE" altLang="de-D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15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Обзор системы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de-DE" sz="2000" dirty="0" smtClean="0">
                <a:solidFill>
                  <a:schemeClr val="bg1"/>
                </a:solidFill>
              </a:rPr>
              <a:t>Отдельная система настройки</a:t>
            </a:r>
            <a:endParaRPr lang="de-DE" altLang="de-DE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de-DE" sz="2000" dirty="0" smtClean="0">
                <a:solidFill>
                  <a:schemeClr val="bg1"/>
                </a:solidFill>
              </a:rPr>
              <a:t>Мастер + управляемые плееры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de-DE" sz="2000" dirty="0">
                <a:solidFill>
                  <a:schemeClr val="bg1"/>
                </a:solidFill>
              </a:rPr>
              <a:t> </a:t>
            </a:r>
            <a:r>
              <a:rPr lang="ru-RU" altLang="de-DE" sz="2000" dirty="0" smtClean="0">
                <a:solidFill>
                  <a:schemeClr val="bg1"/>
                </a:solidFill>
              </a:rPr>
              <a:t>     или серверы</a:t>
            </a:r>
            <a:endParaRPr lang="de-DE" altLang="de-DE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de-DE" sz="2000" dirty="0" smtClean="0">
                <a:solidFill>
                  <a:schemeClr val="bg1"/>
                </a:solidFill>
              </a:rPr>
              <a:t>Удалённые источники </a:t>
            </a:r>
            <a:endParaRPr lang="de-DE" altLang="de-DE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de-DE" sz="2000" dirty="0" smtClean="0">
                <a:solidFill>
                  <a:schemeClr val="bg1"/>
                </a:solidFill>
              </a:rPr>
              <a:t>Многопользовательские режимы работы</a:t>
            </a:r>
            <a:r>
              <a:rPr lang="de-DE" altLang="de-DE" sz="2000" dirty="0" smtClean="0">
                <a:solidFill>
                  <a:schemeClr val="bg1"/>
                </a:solidFill>
              </a:rPr>
              <a:t>:</a:t>
            </a:r>
            <a:br>
              <a:rPr lang="de-DE" altLang="de-DE" sz="2000" dirty="0" smtClean="0">
                <a:solidFill>
                  <a:schemeClr val="bg1"/>
                </a:solidFill>
              </a:rPr>
            </a:br>
            <a:r>
              <a:rPr lang="ru-RU" altLang="de-DE" sz="2000" dirty="0" smtClean="0">
                <a:solidFill>
                  <a:schemeClr val="bg1"/>
                </a:solidFill>
              </a:rPr>
              <a:t>Файловая система</a:t>
            </a:r>
            <a:r>
              <a:rPr lang="de-DE" altLang="de-DE" sz="2000" dirty="0" smtClean="0">
                <a:solidFill>
                  <a:schemeClr val="bg1"/>
                </a:solidFill>
              </a:rPr>
              <a:t>, </a:t>
            </a:r>
            <a:r>
              <a:rPr lang="ru-RU" altLang="de-DE" sz="2000" dirty="0" smtClean="0">
                <a:solidFill>
                  <a:schemeClr val="bg1"/>
                </a:solidFill>
              </a:rPr>
              <a:t>монтаж</a:t>
            </a:r>
            <a:r>
              <a:rPr lang="de-DE" altLang="de-DE" sz="2000" dirty="0" smtClean="0">
                <a:solidFill>
                  <a:schemeClr val="bg1"/>
                </a:solidFill>
              </a:rPr>
              <a:t>, </a:t>
            </a:r>
            <a:r>
              <a:rPr lang="ru-RU" altLang="de-DE" sz="2000" dirty="0" smtClean="0">
                <a:solidFill>
                  <a:schemeClr val="bg1"/>
                </a:solidFill>
              </a:rPr>
              <a:t>управление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de-DE" sz="2000" dirty="0">
                <a:solidFill>
                  <a:schemeClr val="bg1"/>
                </a:solidFill>
              </a:rPr>
              <a:t> </a:t>
            </a:r>
            <a:r>
              <a:rPr lang="ru-RU" altLang="de-DE" sz="2000" dirty="0" smtClean="0">
                <a:solidFill>
                  <a:schemeClr val="bg1"/>
                </a:solidFill>
              </a:rPr>
              <a:t>     и техническая настройка</a:t>
            </a:r>
            <a:endParaRPr lang="de-DE" altLang="de-DE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de-DE" sz="2000" dirty="0" smtClean="0">
                <a:solidFill>
                  <a:schemeClr val="bg1"/>
                </a:solidFill>
              </a:rPr>
              <a:t>Системы дублирования информации</a:t>
            </a:r>
            <a:endParaRPr lang="de-DE" altLang="de-DE" sz="2000" dirty="0" smtClean="0">
              <a:solidFill>
                <a:schemeClr val="bg1"/>
              </a:solidFill>
            </a:endParaRPr>
          </a:p>
          <a:p>
            <a:endParaRPr lang="de-DE" dirty="0"/>
          </a:p>
        </p:txBody>
      </p:sp>
      <p:pic>
        <p:nvPicPr>
          <p:cNvPr id="6" name="Picture 26" descr="sLapto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18821" y="1885122"/>
            <a:ext cx="837849" cy="81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s2beam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28264" y="1124634"/>
            <a:ext cx="2044920" cy="193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sServ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01050" y="2210875"/>
            <a:ext cx="980450" cy="95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sLapto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9820" y="2039363"/>
            <a:ext cx="837849" cy="81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sLightConsol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16420" y="2668239"/>
            <a:ext cx="804714" cy="7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s2beam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41255" y="1768994"/>
            <a:ext cx="2044920" cy="193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sServ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6941" y="2861190"/>
            <a:ext cx="980449" cy="95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073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Рабочий процесс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Picture 6" descr="sLapto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13229" y="1435996"/>
            <a:ext cx="1559270" cy="13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6" descr="sLapto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66717" y="1682462"/>
            <a:ext cx="1559270" cy="13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 descr="sLapto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03312" y="1916906"/>
            <a:ext cx="1559270" cy="13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Serv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2066" y="2349725"/>
            <a:ext cx="1621641" cy="144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2beam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8296" y="1364118"/>
            <a:ext cx="2245349" cy="19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51520" y="2378579"/>
            <a:ext cx="997933" cy="34625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193925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82763" indent="-685800" defTabSz="2193925" eaLnBrk="0" hangingPunct="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43200" indent="-549275" defTabSz="2193925" eaLnBrk="0" hangingPunct="0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840163" indent="-547688" defTabSz="2193925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937125" indent="-547688" defTabSz="2193925" eaLnBrk="0" hangingPunct="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53943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8515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63087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7659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de-DE" sz="1050" dirty="0" smtClean="0">
                <a:solidFill>
                  <a:schemeClr val="bg1"/>
                </a:solidFill>
              </a:rPr>
              <a:t>контент</a:t>
            </a:r>
            <a:endParaRPr lang="de-DE" altLang="de-DE" sz="1050" dirty="0">
              <a:solidFill>
                <a:schemeClr val="bg1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278571" y="3301926"/>
            <a:ext cx="997933" cy="259691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193925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82763" indent="-685800" defTabSz="2193925" eaLnBrk="0" hangingPunct="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43200" indent="-549275" defTabSz="2193925" eaLnBrk="0" hangingPunct="0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840163" indent="-547688" defTabSz="2193925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937125" indent="-547688" defTabSz="2193925" eaLnBrk="0" hangingPunct="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53943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8515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63087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7659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de-DE" sz="1200" dirty="0" smtClean="0">
                <a:solidFill>
                  <a:schemeClr val="bg1"/>
                </a:solidFill>
              </a:rPr>
              <a:t>Компоновка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278571" y="3013380"/>
            <a:ext cx="997933" cy="259691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193925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82763" indent="-685800" defTabSz="2193925" eaLnBrk="0" hangingPunct="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43200" indent="-549275" defTabSz="2193925" eaLnBrk="0" hangingPunct="0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840163" indent="-547688" defTabSz="2193925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937125" indent="-547688" defTabSz="2193925" eaLnBrk="0" hangingPunct="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53943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8515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63087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7659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de-DE" sz="1200" dirty="0" smtClean="0">
                <a:solidFill>
                  <a:schemeClr val="bg1"/>
                </a:solidFill>
              </a:rPr>
              <a:t>Кодирование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278571" y="3590472"/>
            <a:ext cx="997933" cy="259691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193925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82763" indent="-685800" defTabSz="2193925" eaLnBrk="0" hangingPunct="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43200" indent="-549275" defTabSz="2193925" eaLnBrk="0" hangingPunct="0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840163" indent="-547688" defTabSz="2193925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937125" indent="-547688" defTabSz="2193925" eaLnBrk="0" hangingPunct="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53943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8515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63087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7659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de-DE" sz="1200" dirty="0" smtClean="0">
                <a:solidFill>
                  <a:schemeClr val="bg1"/>
                </a:solidFill>
              </a:rPr>
              <a:t>Подгонка 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278571" y="3879018"/>
            <a:ext cx="997933" cy="259691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193925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82763" indent="-685800" defTabSz="2193925" eaLnBrk="0" hangingPunct="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43200" indent="-549275" defTabSz="2193925" eaLnBrk="0" hangingPunct="0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840163" indent="-547688" defTabSz="2193925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937125" indent="-547688" defTabSz="2193925" eaLnBrk="0" hangingPunct="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53943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8515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63087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7659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de-DE" sz="1200" dirty="0" smtClean="0">
                <a:solidFill>
                  <a:schemeClr val="bg1"/>
                </a:solidFill>
              </a:rPr>
              <a:t>Модификация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pic>
        <p:nvPicPr>
          <p:cNvPr id="14" name="Picture 15" descr="s2beam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13341" y="2003470"/>
            <a:ext cx="2245349" cy="19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sServ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8296" y="2926816"/>
            <a:ext cx="1621641" cy="144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187625" y="1093386"/>
            <a:ext cx="27736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2193925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82763" indent="-685800" defTabSz="2193925" eaLnBrk="0" hangingPunct="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43200" indent="-549275" defTabSz="2193925" eaLnBrk="0" hangingPunct="0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840163" indent="-547688" defTabSz="2193925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937125" indent="-547688" defTabSz="2193925" eaLnBrk="0" hangingPunct="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53943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8515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63087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7659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800" dirty="0" smtClean="0">
                <a:solidFill>
                  <a:schemeClr val="bg1"/>
                </a:solidFill>
              </a:rPr>
              <a:t>Многопользовательские системы управления</a:t>
            </a:r>
            <a:endParaRPr lang="de-DE" altLang="de-DE" sz="1800" dirty="0">
              <a:solidFill>
                <a:schemeClr val="bg1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7330605" y="1541796"/>
            <a:ext cx="1101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2193925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82763" indent="-685800" defTabSz="2193925" eaLnBrk="0" hangingPunct="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43200" indent="-549275" defTabSz="2193925" eaLnBrk="0" hangingPunct="0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840163" indent="-547688" defTabSz="2193925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937125" indent="-547688" defTabSz="2193925" eaLnBrk="0" hangingPunct="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53943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8515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63087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7659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dirty="0" smtClean="0">
                <a:solidFill>
                  <a:schemeClr val="bg1"/>
                </a:solidFill>
              </a:rPr>
              <a:t>выходы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07504" y="2037735"/>
            <a:ext cx="11285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2193925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82763" indent="-685800" defTabSz="2193925" eaLnBrk="0" hangingPunct="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43200" indent="-549275" defTabSz="2193925" eaLnBrk="0" hangingPunct="0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840163" indent="-547688" defTabSz="2193925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937125" indent="-547688" defTabSz="2193925" eaLnBrk="0" hangingPunct="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53943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8515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63087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7659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400" dirty="0" smtClean="0">
                <a:solidFill>
                  <a:schemeClr val="bg1"/>
                </a:solidFill>
              </a:rPr>
              <a:t>Подготовка</a:t>
            </a:r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498936" y="2522852"/>
            <a:ext cx="436596" cy="230837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800"/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3681914" y="2782543"/>
            <a:ext cx="654893" cy="201982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/>
          </a:p>
        </p:txBody>
      </p:sp>
      <p:sp>
        <p:nvSpPr>
          <p:cNvPr id="21" name="AutoShape 26"/>
          <p:cNvSpPr>
            <a:spLocks noChangeArrowheads="1"/>
          </p:cNvSpPr>
          <p:nvPr/>
        </p:nvSpPr>
        <p:spPr bwMode="auto">
          <a:xfrm rot="19761352">
            <a:off x="5646594" y="2869107"/>
            <a:ext cx="280669" cy="86564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/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 rot="19761352">
            <a:off x="6862824" y="3532763"/>
            <a:ext cx="280669" cy="86564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4321644" y="1513843"/>
            <a:ext cx="1389908" cy="540268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193925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82763" indent="-685800" defTabSz="2193925" eaLnBrk="0" hangingPunct="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43200" indent="-549275" defTabSz="2193925" eaLnBrk="0" hangingPunct="0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840163" indent="-547688" defTabSz="2193925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937125" indent="-547688" defTabSz="2193925" eaLnBrk="0" hangingPunct="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53943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8515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63087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7659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de-DE" sz="1200" dirty="0">
                <a:solidFill>
                  <a:schemeClr val="bg1"/>
                </a:solidFill>
              </a:rPr>
              <a:t>Взаимодействие </a:t>
            </a:r>
            <a:r>
              <a:rPr lang="ru-RU" altLang="de-DE" sz="1200" dirty="0" smtClean="0">
                <a:solidFill>
                  <a:schemeClr val="bg1"/>
                </a:solidFill>
              </a:rPr>
              <a:t>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de-DE" sz="1200" dirty="0" smtClean="0">
                <a:solidFill>
                  <a:schemeClr val="bg1"/>
                </a:solidFill>
              </a:rPr>
              <a:t> </a:t>
            </a:r>
            <a:r>
              <a:rPr lang="ru-RU" altLang="de-DE" sz="1200" dirty="0">
                <a:solidFill>
                  <a:schemeClr val="bg1"/>
                </a:solidFill>
              </a:rPr>
              <a:t>др. устройствами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24" name="AutoShape 30"/>
          <p:cNvSpPr>
            <a:spLocks noChangeArrowheads="1"/>
          </p:cNvSpPr>
          <p:nvPr/>
        </p:nvSpPr>
        <p:spPr bwMode="auto">
          <a:xfrm rot="19869157">
            <a:off x="1498936" y="2984525"/>
            <a:ext cx="436596" cy="230837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800"/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179512" y="3159457"/>
            <a:ext cx="10984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2193925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82763" indent="-685800" defTabSz="2193925" eaLnBrk="0" hangingPunct="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43200" indent="-549275" defTabSz="2193925" eaLnBrk="0" hangingPunct="0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840163" indent="-547688" defTabSz="2193925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937125" indent="-547688" defTabSz="2193925" eaLnBrk="0" hangingPunct="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53943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8515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63087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7659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400" dirty="0" smtClean="0">
                <a:solidFill>
                  <a:schemeClr val="bg1"/>
                </a:solidFill>
              </a:rPr>
              <a:t>Протоколы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282705" y="3446199"/>
            <a:ext cx="997933" cy="34625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193925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82763" indent="-685800" defTabSz="2193925" eaLnBrk="0" hangingPunct="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743200" indent="-549275" defTabSz="2193925" eaLnBrk="0" hangingPunct="0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840163" indent="-547688" defTabSz="2193925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937125" indent="-547688" defTabSz="2193925" eaLnBrk="0" hangingPunct="0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53943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8515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63087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765925" indent="-547688" defTabSz="2193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600" dirty="0">
                <a:solidFill>
                  <a:schemeClr val="bg1"/>
                </a:solidFill>
              </a:rPr>
              <a:t>TCP, UDP, RS232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600" dirty="0">
                <a:solidFill>
                  <a:schemeClr val="bg1"/>
                </a:solidFill>
              </a:rPr>
              <a:t>DMX, MIDI, SMPTE,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600" dirty="0">
                <a:solidFill>
                  <a:schemeClr val="bg1"/>
                </a:solidFill>
              </a:rPr>
              <a:t>TOUCH, OSC</a:t>
            </a:r>
            <a:r>
              <a:rPr lang="en-US" altLang="de-DE" sz="500" dirty="0">
                <a:solidFill>
                  <a:schemeClr val="bg1"/>
                </a:solidFill>
              </a:rPr>
              <a:t>,…</a:t>
            </a:r>
            <a:endParaRPr lang="de-DE" altLang="de-DE" sz="600" dirty="0">
              <a:solidFill>
                <a:schemeClr val="bg1"/>
              </a:solidFill>
            </a:endParaRPr>
          </a:p>
        </p:txBody>
      </p:sp>
      <p:sp>
        <p:nvSpPr>
          <p:cNvPr id="27" name="AutoShape 33"/>
          <p:cNvSpPr>
            <a:spLocks noChangeArrowheads="1"/>
          </p:cNvSpPr>
          <p:nvPr/>
        </p:nvSpPr>
        <p:spPr bwMode="auto">
          <a:xfrm rot="19869157">
            <a:off x="3869026" y="1916906"/>
            <a:ext cx="436596" cy="230837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/>
          </a:p>
        </p:txBody>
      </p:sp>
    </p:spTree>
    <p:extLst>
      <p:ext uri="{BB962C8B-B14F-4D97-AF65-F5344CB8AC3E}">
        <p14:creationId xmlns:p14="http://schemas.microsoft.com/office/powerpoint/2010/main" xmlns="" val="17988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Проекционная заливка</a:t>
            </a:r>
            <a:endParaRPr lang="de-DE" dirty="0"/>
          </a:p>
        </p:txBody>
      </p:sp>
      <p:pic>
        <p:nvPicPr>
          <p:cNvPr id="4" name="Picture 3" descr="dwp_mapp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8680" y="1635646"/>
            <a:ext cx="3503240" cy="272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laystation_e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21746" y="1635646"/>
            <a:ext cx="4569456" cy="356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52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Объёмная проекционная заливка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dirty="0" smtClean="0">
                <a:solidFill>
                  <a:schemeClr val="bg1"/>
                </a:solidFill>
              </a:rPr>
              <a:t>3D </a:t>
            </a:r>
            <a:r>
              <a:rPr lang="ru-RU" altLang="de-DE" sz="2400" dirty="0" smtClean="0">
                <a:solidFill>
                  <a:schemeClr val="bg1"/>
                </a:solidFill>
              </a:rPr>
              <a:t>модели </a:t>
            </a:r>
            <a:r>
              <a:rPr lang="de-DE" altLang="de-DE" sz="2400" dirty="0" smtClean="0">
                <a:solidFill>
                  <a:schemeClr val="bg1"/>
                </a:solidFill>
              </a:rPr>
              <a:t>(.3ds /.fbx)</a:t>
            </a:r>
          </a:p>
          <a:p>
            <a:r>
              <a:rPr lang="de-DE" altLang="de-DE" sz="2400" dirty="0" smtClean="0">
                <a:solidFill>
                  <a:schemeClr val="bg1"/>
                </a:solidFill>
              </a:rPr>
              <a:t>2D &amp; 3D </a:t>
            </a:r>
            <a:r>
              <a:rPr lang="ru-RU" altLang="de-DE" sz="2400" dirty="0" smtClean="0">
                <a:solidFill>
                  <a:schemeClr val="bg1"/>
                </a:solidFill>
              </a:rPr>
              <a:t>заливка</a:t>
            </a:r>
            <a:endParaRPr lang="de-DE" altLang="de-DE" sz="2400" dirty="0" smtClean="0">
              <a:solidFill>
                <a:schemeClr val="bg1"/>
              </a:solidFill>
            </a:endParaRPr>
          </a:p>
          <a:p>
            <a:r>
              <a:rPr lang="ru-RU" altLang="de-DE" sz="2400" dirty="0" smtClean="0">
                <a:solidFill>
                  <a:schemeClr val="bg1"/>
                </a:solidFill>
              </a:rPr>
              <a:t>Работа с </a:t>
            </a:r>
            <a:r>
              <a:rPr lang="de-DE" altLang="de-DE" sz="2400" dirty="0" smtClean="0">
                <a:solidFill>
                  <a:schemeClr val="bg1"/>
                </a:solidFill>
              </a:rPr>
              <a:t>UV</a:t>
            </a:r>
            <a:r>
              <a:rPr lang="ru-RU" altLang="de-DE" sz="2400" dirty="0" smtClean="0">
                <a:solidFill>
                  <a:schemeClr val="bg1"/>
                </a:solidFill>
              </a:rPr>
              <a:t>-текстурами</a:t>
            </a:r>
          </a:p>
          <a:p>
            <a:r>
              <a:rPr lang="de-DE" altLang="de-DE" sz="2400" dirty="0" smtClean="0">
                <a:solidFill>
                  <a:schemeClr val="bg1"/>
                </a:solidFill>
              </a:rPr>
              <a:t> </a:t>
            </a:r>
            <a:r>
              <a:rPr lang="ru-RU" altLang="de-DE" sz="2400" dirty="0" smtClean="0">
                <a:solidFill>
                  <a:schemeClr val="bg1"/>
                </a:solidFill>
              </a:rPr>
              <a:t>Сшивки и маскирование</a:t>
            </a:r>
            <a:endParaRPr lang="de-DE" altLang="de-DE" sz="2400" dirty="0" smtClean="0">
              <a:solidFill>
                <a:schemeClr val="bg1"/>
              </a:solidFill>
            </a:endParaRPr>
          </a:p>
          <a:p>
            <a:endParaRPr lang="de-DE" dirty="0"/>
          </a:p>
        </p:txBody>
      </p:sp>
      <p:pic>
        <p:nvPicPr>
          <p:cNvPr id="4" name="Picture 14" descr="auto_wirema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3124200"/>
            <a:ext cx="1447800" cy="1447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IMG_3833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3124200"/>
            <a:ext cx="1929454" cy="1447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mercedes_bclas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1275606"/>
            <a:ext cx="415744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88024" y="3588544"/>
            <a:ext cx="41574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306513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6513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6513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6513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6513" eaLnBrk="0" hangingPunct="0"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400" dirty="0" smtClean="0">
                <a:solidFill>
                  <a:schemeClr val="bg1"/>
                </a:solidFill>
              </a:rPr>
              <a:t>Запуск серии </a:t>
            </a:r>
            <a:r>
              <a:rPr lang="de-DE" altLang="de-DE" sz="1400" dirty="0" smtClean="0">
                <a:solidFill>
                  <a:schemeClr val="bg1"/>
                </a:solidFill>
              </a:rPr>
              <a:t>Mercedes </a:t>
            </a:r>
            <a:r>
              <a:rPr lang="de-DE" altLang="de-DE" sz="1400" dirty="0">
                <a:solidFill>
                  <a:schemeClr val="bg1"/>
                </a:solidFill>
              </a:rPr>
              <a:t>B Class </a:t>
            </a:r>
            <a:r>
              <a:rPr lang="de-DE" altLang="de-DE" sz="1400" dirty="0" smtClean="0">
                <a:solidFill>
                  <a:schemeClr val="bg1"/>
                </a:solidFill>
              </a:rPr>
              <a:t>2008</a:t>
            </a:r>
            <a:endParaRPr lang="de-DE" alt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3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722</Words>
  <Application>Microsoft Office PowerPoint</Application>
  <PresentationFormat>Экран (16:9)</PresentationFormat>
  <Paragraphs>157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Larissa</vt:lpstr>
      <vt:lpstr>Возможности</vt:lpstr>
      <vt:lpstr>Основные возможности</vt:lpstr>
      <vt:lpstr>История системы</vt:lpstr>
      <vt:lpstr>Области применения</vt:lpstr>
      <vt:lpstr>Возможности</vt:lpstr>
      <vt:lpstr>Обзор системы</vt:lpstr>
      <vt:lpstr>Рабочий процесс</vt:lpstr>
      <vt:lpstr>Проекционная заливка</vt:lpstr>
      <vt:lpstr>Объёмная проекционная заливка</vt:lpstr>
      <vt:lpstr>Инструменты работы с контентом</vt:lpstr>
      <vt:lpstr>Форматы 4K и отображение</vt:lpstr>
      <vt:lpstr>«Стандартная» обработка 4K </vt:lpstr>
      <vt:lpstr>«Произвольная» обработка 4K</vt:lpstr>
      <vt:lpstr>«Домашний» стандарт обработки 4К</vt:lpstr>
      <vt:lpstr>Настройка 4K</vt:lpstr>
      <vt:lpstr>Как Coolux PB обрабатывает 4K</vt:lpstr>
      <vt:lpstr>4K Заливка объектов</vt:lpstr>
      <vt:lpstr>Слайд 18</vt:lpstr>
      <vt:lpstr>Слайд 19</vt:lpstr>
      <vt:lpstr>Форматы контента в 4K</vt:lpstr>
      <vt:lpstr>Различные решения для 4К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Definition     Large Scale Interactive Playout Solutions</dc:title>
  <dc:creator>Jan Huewel</dc:creator>
  <cp:lastModifiedBy>dimov</cp:lastModifiedBy>
  <cp:revision>30</cp:revision>
  <dcterms:created xsi:type="dcterms:W3CDTF">2014-02-14T05:04:49Z</dcterms:created>
  <dcterms:modified xsi:type="dcterms:W3CDTF">2014-04-24T06:05:52Z</dcterms:modified>
</cp:coreProperties>
</file>